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1" r:id="rId3"/>
    <p:sldId id="257" r:id="rId4"/>
    <p:sldId id="267" r:id="rId5"/>
    <p:sldId id="268" r:id="rId6"/>
    <p:sldId id="269" r:id="rId7"/>
    <p:sldId id="270" r:id="rId8"/>
    <p:sldId id="272" r:id="rId9"/>
    <p:sldId id="29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94709"/>
  </p:normalViewPr>
  <p:slideViewPr>
    <p:cSldViewPr snapToGrid="0" snapToObjects="1">
      <p:cViewPr>
        <p:scale>
          <a:sx n="81" d="100"/>
          <a:sy n="81" d="100"/>
        </p:scale>
        <p:origin x="-330" y="2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a:pPr/>
              <a:t>11/30/2020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a:t>11/30/2020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a:t>11/30/2020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a:t>11/30/2020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a:t>11/30/2020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a:t>11/30/2020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a:t>11/30/2020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a:t>11/30/2020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a:t>11/30/2020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a:t>11/30/2020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a:t>11/30/2020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02E8BD2A-4014-4DC6-A228-4ECE6A0AA6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xmlns="" id="{3896CA42-3323-41E5-B809-CD790B2AA1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EA2FE539-0B6F-4FAE-A391-B46476F46C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14" name="Freeform: Shape 13">
            <a:extLst>
              <a:ext uri="{FF2B5EF4-FFF2-40B4-BE49-F238E27FC236}">
                <a16:creationId xmlns:a16="http://schemas.microsoft.com/office/drawing/2014/main" xmlns="" id="{BD5A14FB-50A2-4964-8B07-EE40D1CE0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16" name="Freeform 5">
            <a:extLst>
              <a:ext uri="{FF2B5EF4-FFF2-40B4-BE49-F238E27FC236}">
                <a16:creationId xmlns:a16="http://schemas.microsoft.com/office/drawing/2014/main" xmlns="" id="{FD63331C-DD2E-43D8-9511-B44EC057D7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xmlns="" id="{6EB61DA0-7467-7E4E-869A-BB36BFCC0F0A}"/>
              </a:ext>
            </a:extLst>
          </p:cNvPr>
          <p:cNvSpPr>
            <a:spLocks noGrp="1"/>
          </p:cNvSpPr>
          <p:nvPr>
            <p:ph type="ctrTitle"/>
          </p:nvPr>
        </p:nvSpPr>
        <p:spPr>
          <a:xfrm>
            <a:off x="5232771" y="437513"/>
            <a:ext cx="6232398" cy="5954325"/>
          </a:xfrm>
        </p:spPr>
        <p:txBody>
          <a:bodyPr anchor="ctr">
            <a:normAutofit/>
          </a:bodyPr>
          <a:lstStyle/>
          <a:p>
            <a:r>
              <a:rPr lang="en-US" sz="2000" dirty="0" smtClean="0">
                <a:latin typeface="Times New Roman" panose="02020603050405020304" pitchFamily="18" charset="0"/>
                <a:cs typeface="Times New Roman" panose="02020603050405020304" pitchFamily="18" charset="0"/>
              </a:rPr>
              <a:t>IMPACTS OF TEST ANXIETY</a:t>
            </a:r>
            <a:endParaRPr lang="en-US" sz="2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2FBEA01C-27A9-D842-844D-7FC36015249E}"/>
              </a:ext>
            </a:extLst>
          </p:cNvPr>
          <p:cNvSpPr>
            <a:spLocks noGrp="1"/>
          </p:cNvSpPr>
          <p:nvPr>
            <p:ph type="subTitle" idx="1"/>
          </p:nvPr>
        </p:nvSpPr>
        <p:spPr>
          <a:xfrm>
            <a:off x="971257" y="1172776"/>
            <a:ext cx="3290257" cy="4512448"/>
          </a:xfrm>
        </p:spPr>
        <p:txBody>
          <a:bodyPr anchor="ctr">
            <a:normAutofit/>
          </a:bodyPr>
          <a:lstStyle/>
          <a:p>
            <a:r>
              <a:rPr lang="en-US" sz="1600" dirty="0" smtClean="0">
                <a:solidFill>
                  <a:schemeClr val="tx1"/>
                </a:solidFill>
                <a:latin typeface="Times New Roman" panose="02020603050405020304" pitchFamily="18" charset="0"/>
                <a:cs typeface="Times New Roman" panose="02020603050405020304" pitchFamily="18" charset="0"/>
              </a:rPr>
              <a:t>Test anxiety</a:t>
            </a:r>
            <a:endParaRPr 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7869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Anxiety Description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260" y="2430966"/>
            <a:ext cx="3933380" cy="281010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9567" y="2430966"/>
            <a:ext cx="4876800" cy="3252216"/>
          </a:xfrm>
          <a:prstGeom prst="rect">
            <a:avLst/>
          </a:prstGeom>
        </p:spPr>
      </p:pic>
    </p:spTree>
    <p:extLst>
      <p:ext uri="{BB962C8B-B14F-4D97-AF65-F5344CB8AC3E}">
        <p14:creationId xmlns:p14="http://schemas.microsoft.com/office/powerpoint/2010/main" val="20361204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571501"/>
            <a:ext cx="8761413" cy="571500"/>
          </a:xfrm>
        </p:spPr>
        <p:txBody>
          <a:bodyPr>
            <a:normAutofit/>
          </a:bodyPr>
          <a:lstStyle/>
          <a:p>
            <a:pPr algn="ctr"/>
            <a:r>
              <a:rPr lang="en-US" sz="2800" dirty="0" smtClean="0">
                <a:solidFill>
                  <a:srgbClr val="FFFFFF"/>
                </a:solidFill>
                <a:latin typeface="Times New Roman" panose="02020603050405020304" pitchFamily="18" charset="0"/>
                <a:cs typeface="Times New Roman" panose="02020603050405020304" pitchFamily="18" charset="0"/>
              </a:rPr>
              <a:t>Introduction</a:t>
            </a:r>
            <a:endParaRPr lang="en-US" sz="2800" dirty="0">
              <a:solidFill>
                <a:srgbClr val="FFFFFF"/>
              </a:solidFill>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973015"/>
            <a:ext cx="8825659" cy="5580185"/>
          </a:xfrm>
        </p:spPr>
        <p:txBody>
          <a:bodyPr>
            <a:noAutofit/>
          </a:bodyPr>
          <a:lstStyle/>
          <a:p>
            <a:pPr>
              <a:lnSpc>
                <a:spcPct val="200000"/>
              </a:lnSpc>
            </a:pPr>
            <a:r>
              <a:rPr lang="en-US" dirty="0" smtClean="0">
                <a:latin typeface="Times New Roman" panose="02020603050405020304" pitchFamily="18" charset="0"/>
                <a:cs typeface="Times New Roman" panose="02020603050405020304" pitchFamily="18" charset="0"/>
              </a:rPr>
              <a:t>Test anxiety is a condition where people experience anxiety in various testing situations </a:t>
            </a:r>
          </a:p>
          <a:p>
            <a:pPr>
              <a:lnSpc>
                <a:spcPct val="200000"/>
              </a:lnSpc>
            </a:pPr>
            <a:r>
              <a:rPr lang="en-US" dirty="0" smtClean="0">
                <a:latin typeface="Times New Roman" panose="02020603050405020304" pitchFamily="18" charset="0"/>
                <a:cs typeface="Times New Roman" panose="02020603050405020304" pitchFamily="18" charset="0"/>
              </a:rPr>
              <a:t>Test anxiety includes experiencing extreme or some degree of stress during or before </a:t>
            </a:r>
            <a:r>
              <a:rPr lang="en-US" dirty="0">
                <a:latin typeface="Times New Roman" panose="02020603050405020304" pitchFamily="18" charset="0"/>
                <a:cs typeface="Times New Roman" panose="02020603050405020304" pitchFamily="18" charset="0"/>
              </a:rPr>
              <a:t>exams (Benson &amp; Tippets, 2018</a:t>
            </a:r>
            <a:r>
              <a:rPr lang="en-US" dirty="0" smtClean="0">
                <a:latin typeface="Times New Roman" panose="02020603050405020304" pitchFamily="18" charset="0"/>
                <a:cs typeface="Times New Roman" panose="02020603050405020304" pitchFamily="18" charset="0"/>
              </a:rPr>
              <a:t>).</a:t>
            </a:r>
          </a:p>
          <a:p>
            <a:pPr>
              <a:lnSpc>
                <a:spcPct val="200000"/>
              </a:lnSpc>
            </a:pPr>
            <a:r>
              <a:rPr lang="en-US" dirty="0" smtClean="0">
                <a:latin typeface="Times New Roman" panose="02020603050405020304" pitchFamily="18" charset="0"/>
                <a:cs typeface="Times New Roman" panose="02020603050405020304" pitchFamily="18" charset="0"/>
              </a:rPr>
              <a:t>Test anxiety can lead to impaired learning and this can actually  interfere with performance</a:t>
            </a:r>
          </a:p>
          <a:p>
            <a:pPr>
              <a:lnSpc>
                <a:spcPct val="200000"/>
              </a:lnSpc>
            </a:pPr>
            <a:r>
              <a:rPr lang="en-US" dirty="0" smtClean="0">
                <a:latin typeface="Times New Roman" panose="02020603050405020304" pitchFamily="18" charset="0"/>
                <a:cs typeface="Times New Roman" panose="02020603050405020304" pitchFamily="18" charset="0"/>
              </a:rPr>
              <a:t>In Psychology, Test anxiety is also referred to as </a:t>
            </a: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n example of performance anxiety</a:t>
            </a:r>
          </a:p>
          <a:p>
            <a:pPr>
              <a:lnSpc>
                <a:spcPct val="200000"/>
              </a:lnSpc>
            </a:pPr>
            <a:r>
              <a:rPr lang="en-US" dirty="0" smtClean="0">
                <a:latin typeface="Times New Roman" panose="02020603050405020304" pitchFamily="18" charset="0"/>
                <a:cs typeface="Times New Roman" panose="02020603050405020304" pitchFamily="18" charset="0"/>
              </a:rPr>
              <a:t>For instance, where the exams are results oriented learners tend to have anxiety and pressure that the cannot be able to do their best and this anxiety will end up interfering with their performance</a:t>
            </a:r>
          </a:p>
          <a:p>
            <a:pPr>
              <a:lnSpc>
                <a:spcPct val="200000"/>
              </a:lnSpc>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8700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457200"/>
            <a:ext cx="8761413" cy="685800"/>
          </a:xfrm>
        </p:spPr>
        <p:txBody>
          <a:bodyPr>
            <a:normAutofit/>
          </a:bodyPr>
          <a:lstStyle/>
          <a:p>
            <a:pPr algn="ctr"/>
            <a:r>
              <a:rPr lang="en-US" sz="2000" dirty="0" smtClean="0">
                <a:solidFill>
                  <a:srgbClr val="FFFFFF"/>
                </a:solidFill>
                <a:latin typeface="Times New Roman" panose="02020603050405020304" pitchFamily="18" charset="0"/>
                <a:cs typeface="Times New Roman" panose="02020603050405020304" pitchFamily="18" charset="0"/>
              </a:rPr>
              <a:t>Test Anxiety Relation to Learning</a:t>
            </a:r>
            <a:endParaRPr lang="en-US" sz="2000" dirty="0">
              <a:solidFill>
                <a:srgbClr val="FFFFFF"/>
              </a:solidFill>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902677"/>
            <a:ext cx="9968658" cy="5873261"/>
          </a:xfrm>
        </p:spPr>
        <p:txBody>
          <a:bodyPr>
            <a:noAutofit/>
          </a:bodyPr>
          <a:lstStyle/>
          <a:p>
            <a:pPr>
              <a:lnSpc>
                <a:spcPct val="200000"/>
              </a:lnSpc>
            </a:pPr>
            <a:r>
              <a:rPr lang="en-US" sz="1600" dirty="0" smtClean="0">
                <a:latin typeface="Times New Roman" panose="02020603050405020304" pitchFamily="18" charset="0"/>
                <a:cs typeface="Times New Roman" panose="02020603050405020304" pitchFamily="18" charset="0"/>
              </a:rPr>
              <a:t>Test anxiety plays a critical role in general learning and has positive and negative impacts on academic </a:t>
            </a:r>
            <a:r>
              <a:rPr lang="en-US" sz="1600" dirty="0">
                <a:latin typeface="Times New Roman" panose="02020603050405020304" pitchFamily="18" charset="0"/>
                <a:cs typeface="Times New Roman" panose="02020603050405020304" pitchFamily="18" charset="0"/>
              </a:rPr>
              <a:t>performance (Thomas et al., 2017</a:t>
            </a:r>
            <a:r>
              <a:rPr lang="en-US" sz="1600" dirty="0" smtClean="0">
                <a:latin typeface="Times New Roman" panose="02020603050405020304" pitchFamily="18" charset="0"/>
                <a:cs typeface="Times New Roman" panose="02020603050405020304" pitchFamily="18" charset="0"/>
              </a:rPr>
              <a:t>). </a:t>
            </a:r>
          </a:p>
          <a:p>
            <a:pPr>
              <a:lnSpc>
                <a:spcPct val="200000"/>
              </a:lnSpc>
            </a:pPr>
            <a:r>
              <a:rPr lang="en-US" sz="1600" dirty="0" smtClean="0">
                <a:latin typeface="Times New Roman" panose="02020603050405020304" pitchFamily="18" charset="0"/>
                <a:cs typeface="Times New Roman" panose="02020603050405020304" pitchFamily="18" charset="0"/>
              </a:rPr>
              <a:t>Most psychology researchers have made their interest in the field to try and define various aspects and how it relates in educational setting. </a:t>
            </a:r>
          </a:p>
          <a:p>
            <a:pPr>
              <a:lnSpc>
                <a:spcPct val="200000"/>
              </a:lnSpc>
            </a:pPr>
            <a:r>
              <a:rPr lang="en-US" sz="1600" dirty="0" smtClean="0">
                <a:latin typeface="Times New Roman" panose="02020603050405020304" pitchFamily="18" charset="0"/>
                <a:cs typeface="Times New Roman" panose="02020603050405020304" pitchFamily="18" charset="0"/>
              </a:rPr>
              <a:t>Learners who study lower degrees are said to posses more anxiety compared to those who have  are familiar in various test taking process. </a:t>
            </a:r>
          </a:p>
          <a:p>
            <a:pPr>
              <a:lnSpc>
                <a:spcPct val="200000"/>
              </a:lnSpc>
            </a:pPr>
            <a:r>
              <a:rPr lang="en-US" sz="1600" dirty="0" smtClean="0">
                <a:latin typeface="Times New Roman" panose="02020603050405020304" pitchFamily="18" charset="0"/>
                <a:cs typeface="Times New Roman" panose="02020603050405020304" pitchFamily="18" charset="0"/>
              </a:rPr>
              <a:t>Another cause comprises on how learners practice or show poor study habits to an extent of  giving poor outcomes.</a:t>
            </a:r>
          </a:p>
          <a:p>
            <a:pPr>
              <a:lnSpc>
                <a:spcPct val="200000"/>
              </a:lnSpc>
            </a:pPr>
            <a:r>
              <a:rPr lang="en-US" sz="1600" dirty="0" smtClean="0">
                <a:latin typeface="Times New Roman" panose="02020603050405020304" pitchFamily="18" charset="0"/>
                <a:cs typeface="Times New Roman" panose="02020603050405020304" pitchFamily="18" charset="0"/>
              </a:rPr>
              <a:t>However, there are other distinguished factors which will  cause that test anxiety especially in biology and cognitive factors.</a:t>
            </a:r>
          </a:p>
          <a:p>
            <a:pPr>
              <a:lnSpc>
                <a:spcPct val="200000"/>
              </a:lnSpc>
            </a:pPr>
            <a:r>
              <a:rPr lang="en-US" sz="1600" dirty="0" smtClean="0">
                <a:latin typeface="Times New Roman" panose="02020603050405020304" pitchFamily="18" charset="0"/>
                <a:cs typeface="Times New Roman" panose="02020603050405020304" pitchFamily="18" charset="0"/>
              </a:rPr>
              <a:t>Leaners should be ready to overcome the challenges here bearing in mind they still holds a role to play in their life expectations.</a:t>
            </a:r>
          </a:p>
          <a:p>
            <a:pPr>
              <a:lnSpc>
                <a:spcPct val="200000"/>
              </a:lnSpc>
            </a:pPr>
            <a:endParaRPr lang="x-none"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600263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571500"/>
            <a:ext cx="8761413" cy="571500"/>
          </a:xfrm>
        </p:spPr>
        <p:txBody>
          <a:bodyPr>
            <a:normAutofit fontScale="90000"/>
          </a:bodyPr>
          <a:lstStyle/>
          <a:p>
            <a:pPr algn="ctr"/>
            <a:r>
              <a:rPr lang="en-US" dirty="0" smtClean="0">
                <a:solidFill>
                  <a:srgbClr val="FFFFFF"/>
                </a:solidFill>
                <a:latin typeface="Times New Roman" panose="02020603050405020304" pitchFamily="18" charset="0"/>
                <a:cs typeface="Times New Roman" panose="02020603050405020304" pitchFamily="18" charset="0"/>
              </a:rPr>
              <a:t>Test Anxiety In Relation To Cognition</a:t>
            </a:r>
            <a:endParaRPr lang="en-US" dirty="0">
              <a:solidFill>
                <a:srgbClr val="FFFFFF"/>
              </a:solidFill>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143000"/>
            <a:ext cx="9782677" cy="5175738"/>
          </a:xfrm>
        </p:spPr>
        <p:txBody>
          <a:bodyPr>
            <a:noAutofit/>
          </a:bodyPr>
          <a:lstStyle/>
          <a:p>
            <a:pPr>
              <a:lnSpc>
                <a:spcPct val="200000"/>
              </a:lnSpc>
            </a:pPr>
            <a:r>
              <a:rPr lang="en-US" sz="1600" dirty="0" smtClean="0">
                <a:latin typeface="Times New Roman" panose="02020603050405020304" pitchFamily="18" charset="0"/>
                <a:cs typeface="Times New Roman" panose="02020603050405020304" pitchFamily="18" charset="0"/>
              </a:rPr>
              <a:t>Test anxiety is related  to cognition and development in various and has shown many characteristics upon </a:t>
            </a:r>
            <a:r>
              <a:rPr lang="en-US" sz="1600" dirty="0">
                <a:latin typeface="Times New Roman" panose="02020603050405020304" pitchFamily="18" charset="0"/>
                <a:cs typeface="Times New Roman" panose="02020603050405020304" pitchFamily="18" charset="0"/>
              </a:rPr>
              <a:t>investigations (Benson &amp; Tippets, 2018</a:t>
            </a:r>
            <a:r>
              <a:rPr lang="en-US" sz="1600" dirty="0" smtClean="0">
                <a:latin typeface="Times New Roman" panose="02020603050405020304" pitchFamily="18" charset="0"/>
                <a:cs typeface="Times New Roman" panose="02020603050405020304" pitchFamily="18" charset="0"/>
              </a:rPr>
              <a:t>). </a:t>
            </a:r>
          </a:p>
          <a:p>
            <a:pPr>
              <a:lnSpc>
                <a:spcPct val="200000"/>
              </a:lnSpc>
            </a:pPr>
            <a:r>
              <a:rPr lang="en-US" sz="1600" dirty="0" smtClean="0">
                <a:latin typeface="Times New Roman" panose="02020603050405020304" pitchFamily="18" charset="0"/>
                <a:cs typeface="Times New Roman" panose="02020603050405020304" pitchFamily="18" charset="0"/>
              </a:rPr>
              <a:t>However, studies are limited to most of the cross-sectional data used in the area since less published studies exists.</a:t>
            </a:r>
          </a:p>
          <a:p>
            <a:pPr>
              <a:lnSpc>
                <a:spcPct val="200000"/>
              </a:lnSpc>
            </a:pPr>
            <a:r>
              <a:rPr lang="en-US" sz="1600" dirty="0" smtClean="0">
                <a:latin typeface="Times New Roman" panose="02020603050405020304" pitchFamily="18" charset="0"/>
                <a:cs typeface="Times New Roman" panose="02020603050405020304" pitchFamily="18" charset="0"/>
              </a:rPr>
              <a:t>In one of the research studies done, there are declines in age related cases like in complex visual skills, perceptual speed and the learning memory. </a:t>
            </a:r>
          </a:p>
          <a:p>
            <a:pPr>
              <a:lnSpc>
                <a:spcPct val="200000"/>
              </a:lnSpc>
            </a:pPr>
            <a:r>
              <a:rPr lang="en-US" sz="1600" dirty="0" smtClean="0">
                <a:latin typeface="Times New Roman" panose="02020603050405020304" pitchFamily="18" charset="0"/>
                <a:cs typeface="Times New Roman" panose="02020603050405020304" pitchFamily="18" charset="0"/>
              </a:rPr>
              <a:t>It is important to note that there is unclear information in general anxiety  proneness.</a:t>
            </a:r>
          </a:p>
          <a:p>
            <a:pPr>
              <a:lnSpc>
                <a:spcPct val="200000"/>
              </a:lnSpc>
            </a:pPr>
            <a:r>
              <a:rPr lang="en-US" sz="1600" dirty="0" smtClean="0">
                <a:latin typeface="Times New Roman" panose="02020603050405020304" pitchFamily="18" charset="0"/>
                <a:cs typeface="Times New Roman" panose="02020603050405020304" pitchFamily="18" charset="0"/>
              </a:rPr>
              <a:t>The questions which eventually arise entails the accelerated rates in decline compared to the less anxious perspective in test anxiety.</a:t>
            </a:r>
          </a:p>
          <a:p>
            <a:pPr>
              <a:lnSpc>
                <a:spcPct val="200000"/>
              </a:lnSpc>
            </a:pPr>
            <a:r>
              <a:rPr lang="en-US" sz="1600" dirty="0" smtClean="0">
                <a:latin typeface="Times New Roman" panose="02020603050405020304" pitchFamily="18" charset="0"/>
                <a:cs typeface="Times New Roman" panose="02020603050405020304" pitchFamily="18" charset="0"/>
              </a:rPr>
              <a:t>Higher levels are always expected since anxiety gets hypothesized to interact with visual learning and visual task. </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82615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480646"/>
            <a:ext cx="8761413" cy="562708"/>
          </a:xfrm>
        </p:spPr>
        <p:txBody>
          <a:bodyPr>
            <a:normAutofit fontScale="90000"/>
          </a:bodyPr>
          <a:lstStyle/>
          <a:p>
            <a:pPr algn="ctr"/>
            <a:r>
              <a:rPr lang="en-US" dirty="0" smtClean="0">
                <a:solidFill>
                  <a:srgbClr val="FFFFFF"/>
                </a:solidFill>
                <a:latin typeface="Times New Roman" panose="02020603050405020304" pitchFamily="18" charset="0"/>
                <a:cs typeface="Times New Roman" panose="02020603050405020304" pitchFamily="18" charset="0"/>
              </a:rPr>
              <a:t>Test Anxiety In Relation To Motivation</a:t>
            </a:r>
            <a:endParaRPr lang="en-US" dirty="0">
              <a:solidFill>
                <a:srgbClr val="FFFFFF"/>
              </a:solidFill>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043354"/>
            <a:ext cx="9841292" cy="5181600"/>
          </a:xfrm>
        </p:spPr>
        <p:txBody>
          <a:bodyPr>
            <a:noAutofit/>
          </a:bodyPr>
          <a:lstStyle/>
          <a:p>
            <a:pPr>
              <a:lnSpc>
                <a:spcPct val="200000"/>
              </a:lnSpc>
            </a:pPr>
            <a:r>
              <a:rPr lang="en-US" sz="1500" dirty="0" smtClean="0">
                <a:latin typeface="Times New Roman" panose="02020603050405020304" pitchFamily="18" charset="0"/>
                <a:cs typeface="Times New Roman" panose="02020603050405020304" pitchFamily="18" charset="0"/>
              </a:rPr>
              <a:t>Test anxiety can affect both the highly motivated learners and the lowly motivated learners</a:t>
            </a:r>
          </a:p>
          <a:p>
            <a:pPr>
              <a:lnSpc>
                <a:spcPct val="200000"/>
              </a:lnSpc>
            </a:pPr>
            <a:r>
              <a:rPr lang="en-US" sz="1500" dirty="0" smtClean="0">
                <a:latin typeface="Times New Roman" panose="02020603050405020304" pitchFamily="18" charset="0"/>
                <a:cs typeface="Times New Roman" panose="02020603050405020304" pitchFamily="18" charset="0"/>
              </a:rPr>
              <a:t>The high achieving students are said to be perfectionists and they expectations are always </a:t>
            </a:r>
            <a:r>
              <a:rPr lang="en-US" sz="1500" dirty="0">
                <a:latin typeface="Times New Roman" panose="02020603050405020304" pitchFamily="18" charset="0"/>
                <a:cs typeface="Times New Roman" panose="02020603050405020304" pitchFamily="18" charset="0"/>
              </a:rPr>
              <a:t>high </a:t>
            </a:r>
            <a:r>
              <a:rPr lang="en-US" sz="1500" dirty="0" smtClean="0">
                <a:latin typeface="Times New Roman" panose="02020603050405020304" pitchFamily="18" charset="0"/>
                <a:cs typeface="Times New Roman" panose="02020603050405020304" pitchFamily="18" charset="0"/>
              </a:rPr>
              <a:t>(Thomas et al., 2017</a:t>
            </a:r>
            <a:r>
              <a:rPr lang="en-US" sz="1500" dirty="0">
                <a:latin typeface="Times New Roman" panose="02020603050405020304" pitchFamily="18" charset="0"/>
                <a:cs typeface="Times New Roman" panose="02020603050405020304" pitchFamily="18" charset="0"/>
              </a:rPr>
              <a:t>). </a:t>
            </a:r>
            <a:endParaRPr lang="en-US" sz="1500" dirty="0" smtClean="0">
              <a:latin typeface="Times New Roman" panose="02020603050405020304" pitchFamily="18" charset="0"/>
              <a:cs typeface="Times New Roman" panose="02020603050405020304" pitchFamily="18" charset="0"/>
            </a:endParaRPr>
          </a:p>
          <a:p>
            <a:pPr>
              <a:lnSpc>
                <a:spcPct val="200000"/>
              </a:lnSpc>
            </a:pPr>
            <a:r>
              <a:rPr lang="en-US" sz="1500" dirty="0" smtClean="0">
                <a:latin typeface="Times New Roman" panose="02020603050405020304" pitchFamily="18" charset="0"/>
                <a:cs typeface="Times New Roman" panose="02020603050405020304" pitchFamily="18" charset="0"/>
              </a:rPr>
              <a:t>They are prune  to making mistakes and putting a lot of pressure on themselves because they usually aim at meeting their expectations</a:t>
            </a:r>
          </a:p>
          <a:p>
            <a:pPr>
              <a:lnSpc>
                <a:spcPct val="200000"/>
              </a:lnSpc>
            </a:pPr>
            <a:r>
              <a:rPr lang="en-US" sz="1500" dirty="0" smtClean="0">
                <a:latin typeface="Times New Roman" panose="02020603050405020304" pitchFamily="18" charset="0"/>
                <a:cs typeface="Times New Roman" panose="02020603050405020304" pitchFamily="18" charset="0"/>
              </a:rPr>
              <a:t>During test, this pressure can lead to a student being overwhelmed during exams and therefore causing their minds to freeze or going blank</a:t>
            </a:r>
          </a:p>
          <a:p>
            <a:pPr>
              <a:lnSpc>
                <a:spcPct val="200000"/>
              </a:lnSpc>
            </a:pPr>
            <a:r>
              <a:rPr lang="en-US" sz="1500" dirty="0" smtClean="0">
                <a:latin typeface="Times New Roman" panose="02020603050405020304" pitchFamily="18" charset="0"/>
                <a:cs typeface="Times New Roman" panose="02020603050405020304" pitchFamily="18" charset="0"/>
              </a:rPr>
              <a:t>The underprepared student is the student who has not prepared well for a test and test anxiety is likely to be experienced.</a:t>
            </a:r>
          </a:p>
          <a:p>
            <a:pPr>
              <a:lnSpc>
                <a:spcPct val="200000"/>
              </a:lnSpc>
            </a:pPr>
            <a:r>
              <a:rPr lang="en-US" sz="1500" dirty="0" smtClean="0">
                <a:latin typeface="Times New Roman" panose="02020603050405020304" pitchFamily="18" charset="0"/>
                <a:cs typeface="Times New Roman" panose="02020603050405020304" pitchFamily="18" charset="0"/>
              </a:rPr>
              <a:t>This happens when the student does not comprehend the course or stays for long period without  studying.</a:t>
            </a:r>
          </a:p>
          <a:p>
            <a:pPr>
              <a:lnSpc>
                <a:spcPct val="200000"/>
              </a:lnSpc>
            </a:pPr>
            <a:r>
              <a:rPr lang="en-US" sz="1500" dirty="0" smtClean="0">
                <a:latin typeface="Times New Roman" panose="02020603050405020304" pitchFamily="18" charset="0"/>
                <a:cs typeface="Times New Roman" panose="02020603050405020304" pitchFamily="18" charset="0"/>
              </a:rPr>
              <a:t>Well, this leads to low confidence or rather low motivation during tests and this can negatively affect performance</a:t>
            </a:r>
          </a:p>
          <a:p>
            <a:pPr>
              <a:lnSpc>
                <a:spcPct val="200000"/>
              </a:lnSpc>
            </a:pPr>
            <a:endParaRPr lang="en-US" sz="15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73365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571500"/>
            <a:ext cx="8761413" cy="571500"/>
          </a:xfrm>
        </p:spPr>
        <p:txBody>
          <a:bodyPr>
            <a:normAutofit fontScale="90000"/>
          </a:bodyPr>
          <a:lstStyle/>
          <a:p>
            <a:pPr algn="ctr"/>
            <a:r>
              <a:rPr lang="en-US" dirty="0" smtClean="0">
                <a:solidFill>
                  <a:srgbClr val="FFFFFF"/>
                </a:solidFill>
                <a:latin typeface="Times New Roman" panose="02020603050405020304" pitchFamily="18" charset="0"/>
                <a:cs typeface="Times New Roman" panose="02020603050405020304" pitchFamily="18" charset="0"/>
              </a:rPr>
              <a:t>Psychological </a:t>
            </a:r>
            <a:r>
              <a:rPr lang="en-US" dirty="0" smtClean="0">
                <a:solidFill>
                  <a:srgbClr val="FFFFFF"/>
                </a:solidFill>
                <a:latin typeface="Times New Roman" panose="02020603050405020304" pitchFamily="18" charset="0"/>
                <a:cs typeface="Times New Roman" panose="02020603050405020304" pitchFamily="18" charset="0"/>
              </a:rPr>
              <a:t>Dimension</a:t>
            </a:r>
            <a:endParaRPr lang="en-US" dirty="0">
              <a:solidFill>
                <a:srgbClr val="FFFFFF"/>
              </a:solidFill>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143000"/>
            <a:ext cx="9864738" cy="5035062"/>
          </a:xfrm>
        </p:spPr>
        <p:txBody>
          <a:bodyPr>
            <a:normAutofit/>
          </a:bodyPr>
          <a:lstStyle/>
          <a:p>
            <a:pPr>
              <a:lnSpc>
                <a:spcPct val="200000"/>
              </a:lnSpc>
            </a:pPr>
            <a:r>
              <a:rPr lang="en-US" sz="1600" dirty="0" smtClean="0">
                <a:latin typeface="Times New Roman" panose="02020603050405020304" pitchFamily="18" charset="0"/>
                <a:cs typeface="Times New Roman" panose="02020603050405020304" pitchFamily="18" charset="0"/>
              </a:rPr>
              <a:t>When a student receives a positive appraisal their psychological state is likely to be affected positively</a:t>
            </a:r>
          </a:p>
          <a:p>
            <a:pPr>
              <a:lnSpc>
                <a:spcPct val="200000"/>
              </a:lnSpc>
            </a:pPr>
            <a:r>
              <a:rPr lang="en-US" sz="1600" dirty="0" smtClean="0">
                <a:latin typeface="Times New Roman" panose="02020603050405020304" pitchFamily="18" charset="0"/>
                <a:cs typeface="Times New Roman" panose="02020603050405020304" pitchFamily="18" charset="0"/>
              </a:rPr>
              <a:t>When this happens a student is likely to perform well in exams because of the good appraisal</a:t>
            </a:r>
          </a:p>
          <a:p>
            <a:pPr>
              <a:lnSpc>
                <a:spcPct val="200000"/>
              </a:lnSpc>
            </a:pPr>
            <a:r>
              <a:rPr lang="en-US" sz="1600" dirty="0" smtClean="0">
                <a:latin typeface="Times New Roman" panose="02020603050405020304" pitchFamily="18" charset="0"/>
                <a:cs typeface="Times New Roman" panose="02020603050405020304" pitchFamily="18" charset="0"/>
              </a:rPr>
              <a:t>Consequently negative appraisal brings about negative thoughts and this brings about tensions during exams</a:t>
            </a:r>
          </a:p>
          <a:p>
            <a:pPr>
              <a:lnSpc>
                <a:spcPct val="200000"/>
              </a:lnSpc>
            </a:pPr>
            <a:r>
              <a:rPr lang="en-US" sz="1600" dirty="0" smtClean="0">
                <a:latin typeface="Times New Roman" panose="02020603050405020304" pitchFamily="18" charset="0"/>
                <a:cs typeface="Times New Roman" panose="02020603050405020304" pitchFamily="18" charset="0"/>
              </a:rPr>
              <a:t>For instant negative appraisal such as “you are always lazy” can affect the psychological state of a </a:t>
            </a:r>
            <a:r>
              <a:rPr lang="en-US" sz="1600" dirty="0">
                <a:latin typeface="Times New Roman" panose="02020603050405020304" pitchFamily="18" charset="0"/>
                <a:cs typeface="Times New Roman" panose="02020603050405020304" pitchFamily="18" charset="0"/>
              </a:rPr>
              <a:t>learner </a:t>
            </a:r>
            <a:r>
              <a:rPr lang="en-US" sz="1600" dirty="0" smtClean="0">
                <a:latin typeface="Times New Roman" panose="02020603050405020304" pitchFamily="18" charset="0"/>
                <a:cs typeface="Times New Roman" panose="02020603050405020304" pitchFamily="18" charset="0"/>
              </a:rPr>
              <a:t>(Benson </a:t>
            </a:r>
            <a:r>
              <a:rPr lang="en-US" sz="1600" dirty="0">
                <a:latin typeface="Times New Roman" panose="02020603050405020304" pitchFamily="18" charset="0"/>
                <a:cs typeface="Times New Roman" panose="02020603050405020304" pitchFamily="18" charset="0"/>
              </a:rPr>
              <a:t>&amp; Tippets, </a:t>
            </a:r>
            <a:r>
              <a:rPr lang="en-US" sz="1600" dirty="0" smtClean="0">
                <a:latin typeface="Times New Roman" panose="02020603050405020304" pitchFamily="18" charset="0"/>
                <a:cs typeface="Times New Roman" panose="02020603050405020304" pitchFamily="18" charset="0"/>
              </a:rPr>
              <a:t>2018).</a:t>
            </a:r>
          </a:p>
          <a:p>
            <a:pPr>
              <a:lnSpc>
                <a:spcPct val="200000"/>
              </a:lnSpc>
            </a:pPr>
            <a:r>
              <a:rPr lang="en-US" sz="1600" dirty="0" smtClean="0">
                <a:latin typeface="Times New Roman" panose="02020603050405020304" pitchFamily="18" charset="0"/>
                <a:cs typeface="Times New Roman" panose="02020603050405020304" pitchFamily="18" charset="0"/>
              </a:rPr>
              <a:t>This leads to development of low self esteem among learners and the ability to believe in themselves goes down </a:t>
            </a:r>
          </a:p>
          <a:p>
            <a:pPr>
              <a:lnSpc>
                <a:spcPct val="200000"/>
              </a:lnSpc>
            </a:pPr>
            <a:r>
              <a:rPr lang="en-US" sz="1600" dirty="0" smtClean="0">
                <a:latin typeface="Times New Roman" panose="02020603050405020304" pitchFamily="18" charset="0"/>
                <a:cs typeface="Times New Roman" panose="02020603050405020304" pitchFamily="18" charset="0"/>
              </a:rPr>
              <a:t>Low self esteem leads to poor study skills ,tensions in mind and the learner is also likely to experience avoidance </a:t>
            </a:r>
          </a:p>
          <a:p>
            <a:pPr>
              <a:lnSpc>
                <a:spcPct val="200000"/>
              </a:lnSpc>
            </a:pPr>
            <a:r>
              <a:rPr lang="en-US" sz="1600" dirty="0" smtClean="0">
                <a:latin typeface="Times New Roman" panose="02020603050405020304" pitchFamily="18" charset="0"/>
                <a:cs typeface="Times New Roman" panose="02020603050405020304" pitchFamily="18" charset="0"/>
              </a:rPr>
              <a:t>This will eventually lead to poor performance</a:t>
            </a:r>
          </a:p>
          <a:p>
            <a:pPr>
              <a:lnSpc>
                <a:spcPct val="200000"/>
              </a:lnSpc>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028022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668215"/>
            <a:ext cx="8761413" cy="726831"/>
          </a:xfrm>
        </p:spPr>
        <p:txBody>
          <a:bodyPr>
            <a:normAutofit/>
          </a:bodyPr>
          <a:lstStyle/>
          <a:p>
            <a:pPr algn="ctr"/>
            <a:r>
              <a:rPr lang="en-US" dirty="0" smtClean="0">
                <a:solidFill>
                  <a:srgbClr val="FFFFFF"/>
                </a:solidFill>
                <a:latin typeface="Times New Roman" panose="02020603050405020304" pitchFamily="18" charset="0"/>
                <a:cs typeface="Times New Roman" panose="02020603050405020304" pitchFamily="18" charset="0"/>
              </a:rPr>
              <a:t>Conclusion </a:t>
            </a:r>
            <a:endParaRPr lang="en-US" dirty="0">
              <a:solidFill>
                <a:srgbClr val="FFFFFF"/>
              </a:solidFill>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395046"/>
            <a:ext cx="8825659" cy="4853354"/>
          </a:xfrm>
        </p:spPr>
        <p:txBody>
          <a:bodyPr>
            <a:normAutofit fontScale="92500" lnSpcReduction="10000"/>
          </a:bodyPr>
          <a:lstStyle/>
          <a:p>
            <a:pPr>
              <a:lnSpc>
                <a:spcPct val="200000"/>
              </a:lnSpc>
            </a:pPr>
            <a:r>
              <a:rPr lang="en-US" dirty="0" smtClean="0">
                <a:latin typeface="Times New Roman" panose="02020603050405020304" pitchFamily="18" charset="0"/>
                <a:cs typeface="Times New Roman" panose="02020603050405020304" pitchFamily="18" charset="0"/>
              </a:rPr>
              <a:t>Test anxiety has been seen as to having extreme stress, experiencing tensions and being nervous</a:t>
            </a:r>
          </a:p>
          <a:p>
            <a:pPr>
              <a:lnSpc>
                <a:spcPct val="200000"/>
              </a:lnSpc>
            </a:pPr>
            <a:r>
              <a:rPr lang="en-US" dirty="0" smtClean="0">
                <a:latin typeface="Times New Roman" panose="02020603050405020304" pitchFamily="18" charset="0"/>
                <a:cs typeface="Times New Roman" panose="02020603050405020304" pitchFamily="18" charset="0"/>
              </a:rPr>
              <a:t>Excessive anxiety has been seen to cause or actually interfere with test performance of a learner</a:t>
            </a:r>
          </a:p>
          <a:p>
            <a:pPr>
              <a:lnSpc>
                <a:spcPct val="200000"/>
              </a:lnSpc>
            </a:pPr>
            <a:r>
              <a:rPr lang="en-US" dirty="0" smtClean="0">
                <a:latin typeface="Times New Roman" panose="02020603050405020304" pitchFamily="18" charset="0"/>
                <a:cs typeface="Times New Roman" panose="02020603050405020304" pitchFamily="18" charset="0"/>
              </a:rPr>
              <a:t>Excessive fear or being extremely nervous makes it difficult for a student to concentrate when taking exams</a:t>
            </a:r>
          </a:p>
          <a:p>
            <a:pPr>
              <a:lnSpc>
                <a:spcPct val="200000"/>
              </a:lnSpc>
            </a:pPr>
            <a:r>
              <a:rPr lang="en-US" dirty="0" smtClean="0">
                <a:latin typeface="Times New Roman" panose="02020603050405020304" pitchFamily="18" charset="0"/>
                <a:cs typeface="Times New Roman" panose="02020603050405020304" pitchFamily="18" charset="0"/>
              </a:rPr>
              <a:t>Test anxiety may affect both learners who are highly motivated  and lowly motivated learners</a:t>
            </a:r>
          </a:p>
          <a:p>
            <a:pPr>
              <a:lnSpc>
                <a:spcPct val="200000"/>
              </a:lnSpc>
            </a:pPr>
            <a:r>
              <a:rPr lang="en-US" dirty="0" smtClean="0">
                <a:latin typeface="Times New Roman" panose="02020603050405020304" pitchFamily="18" charset="0"/>
                <a:cs typeface="Times New Roman" panose="02020603050405020304" pitchFamily="18" charset="0"/>
              </a:rPr>
              <a:t>The degree of severity of test anxiety can considerably  vary from one   learner to the other</a:t>
            </a:r>
          </a:p>
          <a:p>
            <a:pPr>
              <a:lnSpc>
                <a:spcPct val="200000"/>
              </a:lnSpc>
            </a:pPr>
            <a:r>
              <a:rPr lang="en-US" dirty="0" smtClean="0">
                <a:latin typeface="Times New Roman" panose="02020603050405020304" pitchFamily="18" charset="0"/>
                <a:cs typeface="Times New Roman" panose="02020603050405020304" pitchFamily="18" charset="0"/>
              </a:rPr>
              <a:t>Some learners may experience lack of concentration during exams while others may have “butterflies” in their stomachs</a:t>
            </a:r>
          </a:p>
          <a:p>
            <a:pPr>
              <a:lnSpc>
                <a:spcPct val="200000"/>
              </a:lnSpc>
            </a:pPr>
            <a:endParaRPr lang="en-US" dirty="0">
              <a:latin typeface="Times New Roman" panose="02020603050405020304" pitchFamily="18" charset="0"/>
              <a:cs typeface="Times New Roman" panose="02020603050405020304" pitchFamily="18" charset="0"/>
            </a:endParaRPr>
          </a:p>
          <a:p>
            <a:pPr>
              <a:lnSpc>
                <a:spcPct val="200000"/>
              </a:lnSpc>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46502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154954" y="2603500"/>
            <a:ext cx="8825659" cy="3949700"/>
          </a:xfrm>
        </p:spPr>
        <p:txBody>
          <a:bodyPr>
            <a:normAutofit fontScale="85000" lnSpcReduction="10000"/>
          </a:bodyPr>
          <a:lstStyle/>
          <a:p>
            <a:pPr>
              <a:lnSpc>
                <a:spcPct val="200000"/>
              </a:lnSpc>
            </a:pPr>
            <a:r>
              <a:rPr lang="en-US" sz="2000" dirty="0">
                <a:latin typeface="Times New Roman" panose="02020603050405020304" pitchFamily="18" charset="0"/>
                <a:cs typeface="Times New Roman" panose="02020603050405020304" pitchFamily="18" charset="0"/>
              </a:rPr>
              <a:t>Benson, J., &amp; Tippets, E. (2018). Confirmatory factor analysis of the Test Anxiety Inventory. In </a:t>
            </a:r>
            <a:r>
              <a:rPr lang="en-US" sz="2000" i="1" dirty="0">
                <a:latin typeface="Times New Roman" panose="02020603050405020304" pitchFamily="18" charset="0"/>
                <a:cs typeface="Times New Roman" panose="02020603050405020304" pitchFamily="18" charset="0"/>
              </a:rPr>
              <a:t>Cross cultural anxiety</a:t>
            </a:r>
            <a:r>
              <a:rPr lang="en-US" sz="2000" dirty="0">
                <a:latin typeface="Times New Roman" panose="02020603050405020304" pitchFamily="18" charset="0"/>
                <a:cs typeface="Times New Roman" panose="02020603050405020304" pitchFamily="18" charset="0"/>
              </a:rPr>
              <a:t> (pp. 149-156). Taylor &amp; Francis.</a:t>
            </a:r>
          </a:p>
          <a:p>
            <a:pPr>
              <a:lnSpc>
                <a:spcPct val="200000"/>
              </a:lnSpc>
            </a:pPr>
            <a:r>
              <a:rPr lang="en-US" sz="2000" dirty="0">
                <a:latin typeface="Times New Roman" panose="02020603050405020304" pitchFamily="18" charset="0"/>
                <a:cs typeface="Times New Roman" panose="02020603050405020304" pitchFamily="18" charset="0"/>
              </a:rPr>
              <a:t>Thomas, C. L., Cassady, J. C., &amp; Heller, M. L. (2017). The influence of emotional intelligence, cognitive test anxiety, and coping strategies on undergraduate academic performance. </a:t>
            </a:r>
            <a:r>
              <a:rPr lang="en-US" sz="2000" i="1" dirty="0">
                <a:latin typeface="Times New Roman" panose="02020603050405020304" pitchFamily="18" charset="0"/>
                <a:cs typeface="Times New Roman" panose="02020603050405020304" pitchFamily="18" charset="0"/>
              </a:rPr>
              <a:t>Learning and Individual Differences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55</a:t>
            </a:r>
            <a:r>
              <a:rPr lang="en-US" sz="2000" dirty="0">
                <a:latin typeface="Times New Roman" panose="02020603050405020304" pitchFamily="18" charset="0"/>
                <a:cs typeface="Times New Roman" panose="02020603050405020304" pitchFamily="18" charset="0"/>
              </a:rPr>
              <a:t>, 40-48</a:t>
            </a:r>
            <a:r>
              <a:rPr lang="en-US" sz="2000" dirty="0" smtClean="0">
                <a:latin typeface="Times New Roman" panose="02020603050405020304" pitchFamily="18" charset="0"/>
                <a:cs typeface="Times New Roman" panose="02020603050405020304" pitchFamily="18" charset="0"/>
              </a:rPr>
              <a:t>.</a:t>
            </a:r>
          </a:p>
          <a:p>
            <a:pPr>
              <a:lnSpc>
                <a:spcPct val="200000"/>
              </a:lnSpc>
            </a:pPr>
            <a:r>
              <a:rPr lang="en-US" sz="2000" dirty="0" smtClean="0">
                <a:latin typeface="Times New Roman" panose="02020603050405020304" pitchFamily="18" charset="0"/>
                <a:cs typeface="Times New Roman" panose="02020603050405020304" pitchFamily="18" charset="0"/>
              </a:rPr>
              <a:t>von </a:t>
            </a:r>
            <a:r>
              <a:rPr lang="en-US" sz="2000" dirty="0">
                <a:latin typeface="Times New Roman" panose="02020603050405020304" pitchFamily="18" charset="0"/>
                <a:cs typeface="Times New Roman" panose="02020603050405020304" pitchFamily="18" charset="0"/>
              </a:rPr>
              <a:t>der Embse, N., Jester, D., Roy, D., &amp; Post, J. (2018). Test anxiety effects, predictors, and correlates: A 30-year meta-analytic review. </a:t>
            </a:r>
            <a:r>
              <a:rPr lang="en-US" sz="2000" i="1" dirty="0">
                <a:latin typeface="Times New Roman" panose="02020603050405020304" pitchFamily="18" charset="0"/>
                <a:cs typeface="Times New Roman" panose="02020603050405020304" pitchFamily="18" charset="0"/>
              </a:rPr>
              <a:t>Journal of Affective Disorders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227</a:t>
            </a:r>
            <a:r>
              <a:rPr lang="en-US" sz="2000" dirty="0">
                <a:latin typeface="Times New Roman" panose="02020603050405020304" pitchFamily="18" charset="0"/>
                <a:cs typeface="Times New Roman" panose="02020603050405020304" pitchFamily="18" charset="0"/>
              </a:rPr>
              <a:t>, 483-493.</a:t>
            </a:r>
          </a:p>
          <a:p>
            <a:pPr>
              <a:lnSpc>
                <a:spcPct val="200000"/>
              </a:lnSpc>
            </a:pPr>
            <a:endParaRPr lang="en-US" dirty="0"/>
          </a:p>
        </p:txBody>
      </p:sp>
    </p:spTree>
    <p:extLst>
      <p:ext uri="{BB962C8B-B14F-4D97-AF65-F5344CB8AC3E}">
        <p14:creationId xmlns:p14="http://schemas.microsoft.com/office/powerpoint/2010/main" val="25076944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1830</TotalTime>
  <Words>882</Words>
  <Application>Microsoft Office PowerPoint</Application>
  <PresentationFormat>Custom</PresentationFormat>
  <Paragraphs>50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Ion Boardroom</vt:lpstr>
      <vt:lpstr>IMPACTS OF TEST ANXIETY</vt:lpstr>
      <vt:lpstr>Test Anxiety Description</vt:lpstr>
      <vt:lpstr>Introduction</vt:lpstr>
      <vt:lpstr>Test Anxiety Relation to Learning</vt:lpstr>
      <vt:lpstr>Test Anxiety In Relation To Cognition</vt:lpstr>
      <vt:lpstr>Test Anxiety In Relation To Motivation</vt:lpstr>
      <vt:lpstr>Psychological Dimension</vt:lpstr>
      <vt:lpstr>Conclusion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School Safety Principles</dc:title>
  <cp:lastModifiedBy>Simon</cp:lastModifiedBy>
  <cp:revision>98</cp:revision>
  <dcterms:created xsi:type="dcterms:W3CDTF">2020-03-25T16:09:10Z</dcterms:created>
  <dcterms:modified xsi:type="dcterms:W3CDTF">2020-11-30T02:06:09Z</dcterms:modified>
</cp:coreProperties>
</file>